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1" r:id="rId4"/>
    <p:sldId id="293" r:id="rId5"/>
    <p:sldId id="278" r:id="rId6"/>
    <p:sldId id="280" r:id="rId7"/>
    <p:sldId id="282" r:id="rId8"/>
    <p:sldId id="281" r:id="rId9"/>
    <p:sldId id="295" r:id="rId10"/>
    <p:sldId id="286" r:id="rId11"/>
    <p:sldId id="287" r:id="rId12"/>
    <p:sldId id="283" r:id="rId13"/>
    <p:sldId id="284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0F8F-2123-4FD4-8275-7175B6857024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F35B-850B-4213-8D9F-D6076BDC7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14287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МЯГКИЙ СОГЛАСНЫЙ ЗВУК </a:t>
            </a:r>
            <a:r>
              <a:rPr lang="ru-RU" b="1" dirty="0" smtClean="0">
                <a:solidFill>
                  <a:srgbClr val="00B050"/>
                </a:solidFill>
              </a:rPr>
              <a:t>[Ч</a:t>
            </a:r>
            <a:r>
              <a:rPr lang="ru-RU" b="1" dirty="0" smtClean="0">
                <a:solidFill>
                  <a:srgbClr val="00B050"/>
                </a:solidFill>
              </a:rPr>
              <a:t>']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3286124"/>
            <a:ext cx="3786214" cy="3143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Учитель-логопед ИВАНОВА О.Ф.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МБДОУ № 10, «Золушка».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г. Оха,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Сахалинская </a:t>
            </a:r>
            <a:r>
              <a:rPr lang="ru-RU" b="1" dirty="0" smtClean="0">
                <a:solidFill>
                  <a:srgbClr val="0070C0"/>
                </a:solidFill>
              </a:rPr>
              <a:t>обл.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2020 г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3500438"/>
            <a:ext cx="258978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21050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643074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71883"/>
            <a:ext cx="270510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1928813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Слева, справа, между.</a:t>
            </a:r>
            <a:br>
              <a:rPr lang="ru-RU" b="1" dirty="0" smtClean="0"/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15001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3395633" cy="17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8343" y="1928802"/>
            <a:ext cx="3465657" cy="16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643182"/>
            <a:ext cx="3929090" cy="19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«Слева, справа, между».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Чего не стало».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285984" cy="162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86116" y="1857364"/>
            <a:ext cx="1981529" cy="402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143248"/>
            <a:ext cx="21240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500430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М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FFC000"/>
                </a:solidFill>
              </a:rPr>
              <a:t>ь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к  </a:t>
            </a:r>
          </a:p>
          <a:p>
            <a:pPr>
              <a:buNone/>
            </a:pPr>
            <a:r>
              <a:rPr lang="ru-RU" b="1" dirty="0" smtClean="0"/>
              <a:t>у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л </a:t>
            </a:r>
            <a:r>
              <a:rPr lang="ru-RU" b="1" dirty="0" smtClean="0"/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т</a:t>
            </a:r>
            <a:r>
              <a:rPr lang="ru-RU" b="1" dirty="0" smtClean="0">
                <a:solidFill>
                  <a:srgbClr val="FFC000"/>
                </a:solidFill>
              </a:rPr>
              <a:t>ь</a:t>
            </a:r>
            <a:r>
              <a:rPr lang="ru-RU" b="1" dirty="0" smtClean="0"/>
              <a:t> пс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/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-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>
                <a:solidFill>
                  <a:srgbClr val="0070C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, 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т </a:t>
            </a:r>
            <a:r>
              <a:rPr lang="ru-RU" b="1" dirty="0" smtClean="0">
                <a:solidFill>
                  <a:srgbClr val="0070C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кв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т б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кв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>
                <a:solidFill>
                  <a:srgbClr val="0070C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хн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л: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к </a:t>
            </a:r>
            <a:r>
              <a:rPr lang="ru-RU" b="1" dirty="0" smtClean="0">
                <a:solidFill>
                  <a:srgbClr val="0070C0"/>
                </a:solidFill>
              </a:rPr>
              <a:t>ск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Х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B050"/>
                </a:solidFill>
              </a:rPr>
              <a:t>т</a:t>
            </a:r>
            <a:r>
              <a:rPr lang="ru-RU" b="1" dirty="0" smtClean="0">
                <a:solidFill>
                  <a:srgbClr val="FFC000"/>
                </a:solidFill>
              </a:rPr>
              <a:t>ь</a:t>
            </a:r>
            <a:r>
              <a:rPr lang="ru-RU" b="1" dirty="0" smtClean="0">
                <a:solidFill>
                  <a:srgbClr val="00B050"/>
                </a:solidFill>
              </a:rPr>
              <a:t>-ч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B050"/>
                </a:solidFill>
              </a:rPr>
              <a:t>т</a:t>
            </a:r>
            <a:r>
              <a:rPr lang="ru-RU" b="1" dirty="0" smtClean="0">
                <a:solidFill>
                  <a:srgbClr val="FFC000"/>
                </a:solidFill>
              </a:rPr>
              <a:t>ь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тд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хну</a:t>
            </a:r>
            <a:r>
              <a:rPr lang="ru-RU" b="1" dirty="0" smtClean="0">
                <a:solidFill>
                  <a:srgbClr val="00B050"/>
                </a:solidFill>
              </a:rPr>
              <a:t>т</a:t>
            </a:r>
            <a:r>
              <a:rPr lang="ru-RU" b="1" dirty="0" smtClean="0">
                <a:solidFill>
                  <a:srgbClr val="FFC000"/>
                </a:solidFill>
              </a:rPr>
              <a:t>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398" y="0"/>
            <a:ext cx="608860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Прочитайте </a:t>
            </a:r>
            <a:r>
              <a:rPr lang="ru-RU" b="1" dirty="0" smtClean="0">
                <a:solidFill>
                  <a:srgbClr val="C00000"/>
                </a:solidFill>
              </a:rPr>
              <a:t>рассказ ребёнку  и спросите,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то </a:t>
            </a:r>
            <a:r>
              <a:rPr lang="ru-RU" b="1" dirty="0" smtClean="0">
                <a:solidFill>
                  <a:srgbClr val="C00000"/>
                </a:solidFill>
              </a:rPr>
              <a:t>понравилось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О ком рассказ?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Что делал мальчик?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Какие </a:t>
            </a:r>
            <a:r>
              <a:rPr lang="ru-RU" dirty="0" smtClean="0"/>
              <a:t>буквы показал мальчик?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Почему </a:t>
            </a:r>
            <a:r>
              <a:rPr lang="ru-RU" dirty="0" err="1" smtClean="0"/>
              <a:t>Чапа</a:t>
            </a:r>
            <a:r>
              <a:rPr lang="ru-RU" dirty="0" smtClean="0"/>
              <a:t> отказался учить буквы?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572008"/>
            <a:ext cx="1571636" cy="207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500570"/>
            <a:ext cx="177310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 каким звуком познакомились?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Какая  </a:t>
            </a:r>
            <a:r>
              <a:rPr lang="ru-RU" b="1" dirty="0" smtClean="0">
                <a:solidFill>
                  <a:srgbClr val="C00000"/>
                </a:solidFill>
              </a:rPr>
              <a:t>игра  понравилось?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Почему?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Игра с мячом  </a:t>
            </a:r>
            <a:r>
              <a:rPr lang="ru-RU" b="1" dirty="0" smtClean="0">
                <a:solidFill>
                  <a:srgbClr val="C00000"/>
                </a:solidFill>
              </a:rPr>
              <a:t>«Скажи ласково».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Мягкий согласный звук [Ч'].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786842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 – Л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К              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Б –  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Б-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К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 – К</a:t>
            </a:r>
            <a:r>
              <a:rPr lang="ru-RU" b="1" dirty="0" smtClean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К      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Б-Л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К – 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Б-Л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К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-Л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-К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Л – 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-Л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-К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FFC000"/>
                </a:solidFill>
              </a:rPr>
              <a:t>Ь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-Д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Ш-К</a:t>
            </a:r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b="1" dirty="0" smtClean="0">
                <a:solidFill>
                  <a:srgbClr val="0070C0"/>
                </a:solidFill>
              </a:rPr>
              <a:t>– П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-Д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-Ш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-К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16" y="642918"/>
            <a:ext cx="1285884" cy="12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76"/>
            <a:ext cx="700087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214290"/>
            <a:ext cx="8531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«Поезд едет, едет, едет –                                  мимо елей и берёз: </a:t>
            </a:r>
            <a:r>
              <a:rPr lang="ru-RU" b="1" dirty="0" smtClean="0">
                <a:solidFill>
                  <a:srgbClr val="00B050"/>
                </a:solidFill>
              </a:rPr>
              <a:t>Ч –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.                                                                              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   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Далеко уехал поезд –            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Еле слышен стук колёс:   </a:t>
            </a:r>
            <a:r>
              <a:rPr lang="ru-RU" b="1" dirty="0" smtClean="0">
                <a:solidFill>
                  <a:srgbClr val="00B050"/>
                </a:solidFill>
              </a:rPr>
              <a:t>Ч –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».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0" y="2489383"/>
            <a:ext cx="9144000" cy="43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14290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</a:rPr>
              <a:t>Произносим</a:t>
            </a:r>
            <a:r>
              <a:rPr lang="ru-RU" sz="3600" b="1" dirty="0" smtClean="0">
                <a:solidFill>
                  <a:srgbClr val="00B050"/>
                </a:solidFill>
              </a:rPr>
              <a:t> мягкий согласный звук </a:t>
            </a:r>
            <a:r>
              <a:rPr lang="ru-RU" sz="3200" b="1" dirty="0" smtClean="0">
                <a:solidFill>
                  <a:srgbClr val="00B050"/>
                </a:solidFill>
              </a:rPr>
              <a:t>[Ч']</a:t>
            </a:r>
            <a:r>
              <a:rPr lang="ru-RU" sz="3600" b="1" dirty="0" smtClean="0">
                <a:solidFill>
                  <a:srgbClr val="00B050"/>
                </a:solidFill>
              </a:rPr>
              <a:t>: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«Ч»</a:t>
            </a:r>
            <a:r>
              <a:rPr lang="ru-RU" sz="3600" b="1" dirty="0" smtClean="0">
                <a:solidFill>
                  <a:srgbClr val="C00000"/>
                </a:solidFill>
              </a:rPr>
              <a:t> - Что делают губы, зубы? Где язык?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«Ч» </a:t>
            </a:r>
            <a:r>
              <a:rPr lang="ru-RU" sz="3600" b="1" dirty="0" smtClean="0">
                <a:solidFill>
                  <a:srgbClr val="C00000"/>
                </a:solidFill>
              </a:rPr>
              <a:t>- </a:t>
            </a:r>
            <a:r>
              <a:rPr lang="ru-RU" sz="3600" b="1" dirty="0" smtClean="0">
                <a:solidFill>
                  <a:srgbClr val="0070C0"/>
                </a:solidFill>
              </a:rPr>
              <a:t>Как выходит воздух?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«Ч» </a:t>
            </a:r>
            <a:r>
              <a:rPr lang="ru-RU" sz="3600" b="1" dirty="0" smtClean="0">
                <a:solidFill>
                  <a:srgbClr val="C00000"/>
                </a:solidFill>
              </a:rPr>
              <a:t>- Прикоснулись к горлышку – дрожит?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1143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Значит звук</a:t>
            </a:r>
            <a:r>
              <a:rPr lang="ru-RU" b="1" dirty="0" smtClean="0">
                <a:solidFill>
                  <a:srgbClr val="00B050"/>
                </a:solidFill>
              </a:rPr>
              <a:t> [Ч'] - согласный, глухой, мягкий.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Обозначим зелёной фишкой.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1"/>
            <a:ext cx="9144000" cy="340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714620"/>
            <a:ext cx="785818" cy="70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14290"/>
            <a:ext cx="9286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06" y="214290"/>
            <a:ext cx="928694" cy="11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61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      Мягкий согласный звук </a:t>
            </a:r>
            <a:r>
              <a:rPr lang="ru-RU" b="1" dirty="0" smtClean="0">
                <a:solidFill>
                  <a:srgbClr val="00B050"/>
                </a:solidFill>
              </a:rPr>
              <a:t>[Ч</a:t>
            </a:r>
            <a:r>
              <a:rPr lang="ru-RU" b="1" dirty="0" smtClean="0">
                <a:solidFill>
                  <a:srgbClr val="00B050"/>
                </a:solidFill>
              </a:rPr>
              <a:t>'].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dirty="0" smtClean="0">
                <a:solidFill>
                  <a:srgbClr val="C00000"/>
                </a:solidFill>
              </a:rPr>
              <a:t>бывает мягким?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Мягкая подушка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Мягкая киска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Мягкая  </a:t>
            </a:r>
            <a:r>
              <a:rPr lang="ru-RU" b="1" dirty="0" smtClean="0">
                <a:solidFill>
                  <a:srgbClr val="0070C0"/>
                </a:solidFill>
              </a:rPr>
              <a:t>ладошка…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1865">
            <a:off x="363255" y="3831569"/>
            <a:ext cx="2600009" cy="242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00"/>
            <a:ext cx="25717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643314"/>
            <a:ext cx="24955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000108"/>
            <a:ext cx="1087216" cy="9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«Повтори слоги»,                                   «Подскажи словечко»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786842" cy="445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10" y="0"/>
            <a:ext cx="7858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85728"/>
            <a:ext cx="785818" cy="9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</a:t>
            </a:r>
            <a:r>
              <a:rPr lang="ru-RU" b="1" dirty="0" smtClean="0"/>
              <a:t>«</a:t>
            </a:r>
            <a:r>
              <a:rPr lang="ru-RU" b="1" i="1" dirty="0" smtClean="0">
                <a:solidFill>
                  <a:srgbClr val="0070C0"/>
                </a:solidFill>
              </a:rPr>
              <a:t>Подскажи </a:t>
            </a:r>
            <a:r>
              <a:rPr lang="ru-RU" b="1" i="1" dirty="0" smtClean="0">
                <a:solidFill>
                  <a:srgbClr val="0070C0"/>
                </a:solidFill>
              </a:rPr>
              <a:t>мягкий согласный звук </a:t>
            </a:r>
            <a:r>
              <a:rPr lang="ru-RU" b="1" i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/>
              <a:t>»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9"/>
            <a:ext cx="8429652" cy="35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 – чу – </a:t>
            </a: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 – утром  в окно </a:t>
            </a:r>
            <a:r>
              <a:rPr lang="ru-RU" b="1" dirty="0" smtClean="0">
                <a:solidFill>
                  <a:srgbClr val="C00000"/>
                </a:solidFill>
              </a:rPr>
              <a:t>заглянул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солнечный  </a:t>
            </a:r>
            <a:r>
              <a:rPr lang="ru-RU" b="1" dirty="0" err="1" smtClean="0">
                <a:solidFill>
                  <a:srgbClr val="C00000"/>
                </a:solidFill>
              </a:rPr>
              <a:t>лу</a:t>
            </a:r>
            <a:r>
              <a:rPr lang="ru-RU" b="1" dirty="0" smtClean="0">
                <a:solidFill>
                  <a:srgbClr val="C00000"/>
                </a:solidFill>
              </a:rPr>
              <a:t>…/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Яч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яч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яч</a:t>
            </a:r>
            <a:r>
              <a:rPr lang="ru-RU" b="1" dirty="0" smtClean="0">
                <a:solidFill>
                  <a:srgbClr val="C00000"/>
                </a:solidFill>
              </a:rPr>
              <a:t> – 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днём </a:t>
            </a:r>
            <a:r>
              <a:rPr lang="ru-RU" b="1" dirty="0" smtClean="0">
                <a:solidFill>
                  <a:srgbClr val="C00000"/>
                </a:solidFill>
              </a:rPr>
              <a:t>мы играли в                  мя…/</a:t>
            </a:r>
            <a:r>
              <a:rPr lang="ru-RU" b="1" dirty="0" smtClean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 –  вечером </a:t>
            </a:r>
            <a:r>
              <a:rPr lang="ru-RU" b="1" dirty="0" smtClean="0">
                <a:solidFill>
                  <a:srgbClr val="C00000"/>
                </a:solidFill>
              </a:rPr>
              <a:t>закрыли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			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дверь на  </a:t>
            </a:r>
            <a:r>
              <a:rPr lang="ru-RU" b="1" dirty="0" err="1" smtClean="0">
                <a:solidFill>
                  <a:srgbClr val="C00000"/>
                </a:solidFill>
              </a:rPr>
              <a:t>клю</a:t>
            </a:r>
            <a:r>
              <a:rPr lang="ru-RU" b="1" dirty="0" smtClean="0">
                <a:solidFill>
                  <a:srgbClr val="C00000"/>
                </a:solidFill>
              </a:rPr>
              <a:t>../</a:t>
            </a:r>
            <a:r>
              <a:rPr lang="ru-RU" b="1" dirty="0" smtClean="0">
                <a:solidFill>
                  <a:srgbClr val="00B050"/>
                </a:solidFill>
              </a:rPr>
              <a:t>ч 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Оч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–</a:t>
            </a:r>
            <a:r>
              <a:rPr lang="ru-RU" b="1" dirty="0" err="1" smtClean="0">
                <a:solidFill>
                  <a:srgbClr val="C00000"/>
                </a:solidFill>
              </a:rPr>
              <a:t>оч</a:t>
            </a:r>
            <a:r>
              <a:rPr lang="ru-RU" b="1" dirty="0" smtClean="0">
                <a:solidFill>
                  <a:srgbClr val="C00000"/>
                </a:solidFill>
              </a:rPr>
              <a:t> -</a:t>
            </a:r>
            <a:r>
              <a:rPr lang="ru-RU" b="1" dirty="0" err="1" smtClean="0">
                <a:solidFill>
                  <a:srgbClr val="C00000"/>
                </a:solidFill>
              </a:rPr>
              <a:t>оч</a:t>
            </a:r>
            <a:r>
              <a:rPr lang="ru-RU" b="1" dirty="0" smtClean="0">
                <a:solidFill>
                  <a:srgbClr val="C00000"/>
                </a:solidFill>
              </a:rPr>
              <a:t> –легли спать, наступила тёмная но…/</a:t>
            </a:r>
            <a:r>
              <a:rPr lang="ru-RU" b="1" dirty="0" err="1" smtClean="0">
                <a:solidFill>
                  <a:srgbClr val="00B050"/>
                </a:solidFill>
              </a:rPr>
              <a:t>ч</a:t>
            </a:r>
            <a:r>
              <a:rPr lang="ru-RU" b="1" dirty="0" err="1" smtClean="0">
                <a:solidFill>
                  <a:srgbClr val="FFC000"/>
                </a:solidFill>
              </a:rPr>
              <a:t>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143380"/>
            <a:ext cx="904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«Сколько в слове слогов»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1"/>
            <a:ext cx="8329642" cy="17859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Раздели слова на слоги.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Назови ударный слог, ударный гласный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Если в слове один слог, значит гласный всегда ударный (</a:t>
            </a:r>
            <a:r>
              <a:rPr lang="ru-RU" b="1" dirty="0" smtClean="0">
                <a:solidFill>
                  <a:srgbClr val="0070C0"/>
                </a:solidFill>
              </a:rPr>
              <a:t>ударение не ставим</a:t>
            </a:r>
            <a:r>
              <a:rPr lang="ru-RU" b="1" dirty="0" smtClean="0">
                <a:solidFill>
                  <a:srgbClr val="C00000"/>
                </a:solidFill>
              </a:rPr>
              <a:t>)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87292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0756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Чижик в клетке</a:t>
            </a:r>
            <a:r>
              <a:rPr lang="ru-RU" i="1" dirty="0" smtClean="0"/>
              <a:t>».</a:t>
            </a:r>
            <a:br>
              <a:rPr lang="ru-RU" i="1" dirty="0" smtClean="0"/>
            </a:br>
            <a:r>
              <a:rPr lang="ru-RU" sz="3100" i="1" dirty="0" smtClean="0"/>
              <a:t>Хороводная игра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Чижик </a:t>
            </a:r>
            <a:r>
              <a:rPr lang="ru-RU" dirty="0" smtClean="0"/>
              <a:t>в клеточке сидел,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чижик </a:t>
            </a:r>
            <a:r>
              <a:rPr lang="ru-RU" dirty="0" smtClean="0"/>
              <a:t>в клетке песню пел: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Маленькие деточки,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откройте </a:t>
            </a:r>
            <a:r>
              <a:rPr lang="ru-RU" dirty="0" smtClean="0"/>
              <a:t>клеточку: </a:t>
            </a:r>
            <a:r>
              <a:rPr lang="ru-RU" dirty="0" smtClean="0"/>
              <a:t>Ч-ч- </a:t>
            </a:r>
            <a:r>
              <a:rPr lang="ru-RU" dirty="0" smtClean="0"/>
              <a:t>ч</a:t>
            </a:r>
            <a:r>
              <a:rPr lang="ru-RU" dirty="0" smtClean="0"/>
              <a:t>».    </a:t>
            </a:r>
            <a:r>
              <a:rPr lang="ru-RU" i="1" dirty="0" smtClean="0"/>
              <a:t>Дети руки поднимают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 smtClean="0"/>
              <a:t>клетку открывали,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чижа </a:t>
            </a:r>
            <a:r>
              <a:rPr lang="ru-RU" dirty="0" smtClean="0"/>
              <a:t>на волю выпускали.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«</a:t>
            </a:r>
            <a:r>
              <a:rPr lang="ru-RU" i="1" dirty="0" smtClean="0"/>
              <a:t>Чижик – (ребёнок) выбегает </a:t>
            </a:r>
            <a:r>
              <a:rPr lang="ru-RU" i="1" dirty="0" smtClean="0"/>
              <a:t>из круга </a:t>
            </a:r>
            <a:r>
              <a:rPr lang="ru-RU" i="1" dirty="0" smtClean="0"/>
              <a:t>                                                                             и </a:t>
            </a:r>
            <a:r>
              <a:rPr lang="ru-RU" i="1" dirty="0" smtClean="0"/>
              <a:t>произносит</a:t>
            </a:r>
            <a:r>
              <a:rPr lang="ru-RU" dirty="0" smtClean="0"/>
              <a:t>:  Ч – </a:t>
            </a:r>
            <a:r>
              <a:rPr lang="ru-RU" dirty="0" err="1" smtClean="0"/>
              <a:t>ч</a:t>
            </a:r>
            <a:r>
              <a:rPr lang="ru-RU" dirty="0" smtClean="0"/>
              <a:t> – </a:t>
            </a:r>
            <a:r>
              <a:rPr lang="ru-RU" dirty="0" err="1" smtClean="0"/>
              <a:t>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27736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6644</TotalTime>
  <Words>357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МЯГКИЙ СОГЛАСНЫЙ ЗВУК [Ч']</vt:lpstr>
      <vt:lpstr>Игра с мячом  «Скажи ласково».  Мягкий согласный звук [Ч']. </vt:lpstr>
      <vt:lpstr>«Поезд едет, едет, едет –                                  мимо елей и берёз: Ч – ч – ч – ч.                                                                                                                  </vt:lpstr>
      <vt:lpstr>Произносим мягкий согласный звук [Ч']: «Ч» - Что делают губы, зубы? Где язык?  «Ч» - Как выходит воздух?  «Ч» - Прикоснулись к горлышку – дрожит?  </vt:lpstr>
      <vt:lpstr>.      Мягкий согласный звук [Ч'].                         Что бывает мягким? Мягкая подушка,  Мягкая киска,  Мягкая  ладошка… </vt:lpstr>
      <vt:lpstr>«Повтори слоги»,                                   «Подскажи словечко»</vt:lpstr>
      <vt:lpstr> «Подскажи мягкий согласный звук Ч» </vt:lpstr>
      <vt:lpstr>«Сколько в слове слогов»</vt:lpstr>
      <vt:lpstr>«Чижик в клетке». Хороводная игра </vt:lpstr>
      <vt:lpstr>Слева, справа, между. </vt:lpstr>
      <vt:lpstr>«Слева, справа, между». «Чего не стало».</vt:lpstr>
      <vt:lpstr>ЧАПА. </vt:lpstr>
      <vt:lpstr>Слайд 13</vt:lpstr>
      <vt:lpstr>С каким звуком познакомились?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СОГЛАСНЫЙ ЗВУК Ч</dc:title>
  <dc:creator>111</dc:creator>
  <cp:lastModifiedBy>111</cp:lastModifiedBy>
  <cp:revision>43</cp:revision>
  <dcterms:created xsi:type="dcterms:W3CDTF">2019-10-14T11:47:20Z</dcterms:created>
  <dcterms:modified xsi:type="dcterms:W3CDTF">2020-07-25T11:09:51Z</dcterms:modified>
</cp:coreProperties>
</file>